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1" r:id="rId2"/>
    <p:sldId id="283" r:id="rId3"/>
    <p:sldId id="274" r:id="rId4"/>
    <p:sldId id="284" r:id="rId5"/>
    <p:sldId id="286" r:id="rId6"/>
    <p:sldId id="285" r:id="rId7"/>
    <p:sldId id="269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747"/>
    <a:srgbClr val="111111"/>
    <a:srgbClr val="F09A3C"/>
    <a:srgbClr val="FFDB43"/>
    <a:srgbClr val="FC762D"/>
    <a:srgbClr val="1C120E"/>
    <a:srgbClr val="E46C1A"/>
    <a:srgbClr val="E0B758"/>
    <a:srgbClr val="F7C99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89" d="100"/>
          <a:sy n="89" d="100"/>
        </p:scale>
        <p:origin x="50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-20000"/>
                    </a14:imgEffect>
                    <a14:imgEffect>
                      <a14:saturation sat="8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92EA9E-1183-F57D-C5A0-40EDF11D6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190499"/>
            <a:ext cx="8534401" cy="20955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Dusza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workshop 2022-23</a:t>
            </a:r>
            <a:b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en-US" sz="4400" b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</a:t>
            </a:r>
            <a:r>
              <a:rPr lang="hu-HU" sz="4400" b="1" cap="none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ap</a:t>
            </a:r>
            <a:r>
              <a:rPr lang="en-US" sz="4400" b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os</a:t>
            </a:r>
            <a:endParaRPr lang="hu-HU" sz="4400" b="1" dirty="0"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F54F6B1-958C-FB69-3F9E-0A6CD83CD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5212" y="5871049"/>
            <a:ext cx="2230437" cy="717758"/>
          </a:xfrm>
        </p:spPr>
        <p:txBody>
          <a:bodyPr>
            <a:normAutofit fontScale="85000" lnSpcReduction="10000"/>
          </a:bodyPr>
          <a:lstStyle/>
          <a:p>
            <a:r>
              <a:rPr lang="en-US" sz="2400" b="1" dirty="0" err="1">
                <a:solidFill>
                  <a:srgbClr val="DC9230"/>
                </a:solidFill>
              </a:rPr>
              <a:t>Második</a:t>
            </a:r>
            <a:r>
              <a:rPr lang="en-US" sz="2400" b="1" dirty="0">
                <a:solidFill>
                  <a:srgbClr val="DC9230"/>
                </a:solidFill>
              </a:rPr>
              <a:t> </a:t>
            </a:r>
            <a:r>
              <a:rPr lang="en-US" sz="2400" b="1" dirty="0" err="1">
                <a:solidFill>
                  <a:srgbClr val="DC9230"/>
                </a:solidFill>
              </a:rPr>
              <a:t>Demó</a:t>
            </a:r>
            <a:r>
              <a:rPr lang="hu-HU" sz="2400" b="1" dirty="0">
                <a:solidFill>
                  <a:srgbClr val="DC9230"/>
                </a:solidFill>
              </a:rPr>
              <a:t>:</a:t>
            </a:r>
            <a:r>
              <a:rPr lang="en-US" sz="2400" dirty="0">
                <a:solidFill>
                  <a:srgbClr val="DC9230"/>
                </a:solidFill>
              </a:rPr>
              <a:t/>
            </a:r>
            <a:br>
              <a:rPr lang="en-US" sz="2400" dirty="0">
                <a:solidFill>
                  <a:srgbClr val="DC9230"/>
                </a:solidFill>
              </a:rPr>
            </a:br>
            <a:r>
              <a:rPr lang="en-US" sz="2400" dirty="0">
                <a:solidFill>
                  <a:srgbClr val="DC9230"/>
                </a:solidFill>
              </a:rPr>
              <a:t>2022.12.11</a:t>
            </a:r>
            <a:endParaRPr lang="hu-HU" sz="2400" dirty="0">
              <a:solidFill>
                <a:srgbClr val="DC9230"/>
              </a:solidFill>
            </a:endParaRPr>
          </a:p>
        </p:txBody>
      </p:sp>
      <p:sp>
        <p:nvSpPr>
          <p:cNvPr id="4" name="Szöveg helye 2">
            <a:extLst>
              <a:ext uri="{FF2B5EF4-FFF2-40B4-BE49-F238E27FC236}">
                <a16:creationId xmlns:a16="http://schemas.microsoft.com/office/drawing/2014/main" id="{3100A255-2EE4-0C85-BF63-9DC25086D208}"/>
              </a:ext>
            </a:extLst>
          </p:cNvPr>
          <p:cNvSpPr txBox="1">
            <a:spLocks/>
          </p:cNvSpPr>
          <p:nvPr/>
        </p:nvSpPr>
        <p:spPr>
          <a:xfrm>
            <a:off x="9387924" y="5269706"/>
            <a:ext cx="2667343" cy="1619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rgbClr val="DC9230"/>
                </a:solidFill>
              </a:rPr>
              <a:t>Kiss </a:t>
            </a:r>
            <a:r>
              <a:rPr lang="en-US" b="1" dirty="0" err="1">
                <a:solidFill>
                  <a:srgbClr val="DC9230"/>
                </a:solidFill>
              </a:rPr>
              <a:t>Péter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Magyarcsik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>
                <a:solidFill>
                  <a:srgbClr val="DC9230"/>
                </a:solidFill>
              </a:rPr>
              <a:t>Nagy </a:t>
            </a:r>
            <a:r>
              <a:rPr lang="en-US" b="1" dirty="0" err="1">
                <a:solidFill>
                  <a:srgbClr val="DC9230"/>
                </a:solidFill>
              </a:rPr>
              <a:t>Balázs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Tóth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Török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Zsombor</a:t>
            </a:r>
            <a:endParaRPr lang="en-US" b="1" dirty="0">
              <a:solidFill>
                <a:srgbClr val="DC9230"/>
              </a:solidFill>
            </a:endParaRPr>
          </a:p>
        </p:txBody>
      </p:sp>
      <p:pic>
        <p:nvPicPr>
          <p:cNvPr id="9" name="Kép 8" descr="A képen szöveg látható&#10;&#10;Automatikusan generált leírás">
            <a:extLst>
              <a:ext uri="{FF2B5EF4-FFF2-40B4-BE49-F238E27FC236}">
                <a16:creationId xmlns:a16="http://schemas.microsoft.com/office/drawing/2014/main" id="{892E69C2-1419-9742-B048-E07CF9F38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32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450"/>
            <a:ext cx="12192000" cy="96927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terveztünk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</a:t>
            </a:r>
            <a:r>
              <a:rPr lang="hu-HU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harmadik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demóig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?</a:t>
            </a:r>
            <a:endParaRPr lang="hu-HU" sz="4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84A5D9F2-5997-E8C0-2BE3-3D6CEF8E7091}"/>
              </a:ext>
            </a:extLst>
          </p:cNvPr>
          <p:cNvSpPr txBox="1"/>
          <p:nvPr/>
        </p:nvSpPr>
        <p:spPr>
          <a:xfrm>
            <a:off x="1459706" y="1203924"/>
            <a:ext cx="7185559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P</a:t>
            </a:r>
            <a:r>
              <a:rPr lang="en-US" sz="2800" b="1" u="sng" dirty="0" err="1">
                <a:solidFill>
                  <a:srgbClr val="FFDB43"/>
                </a:solidFill>
                <a:latin typeface="Trebuchet MS" panose="020B0603020202020204" pitchFamily="34" charset="0"/>
              </a:rPr>
              <a:t>roje</a:t>
            </a: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k</a:t>
            </a:r>
            <a:r>
              <a:rPr lang="en-US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t</a:t>
            </a: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 </a:t>
            </a:r>
            <a:r>
              <a:rPr lang="en-US" sz="2800" b="1" u="sng" dirty="0" err="1">
                <a:solidFill>
                  <a:srgbClr val="FFDB43"/>
                </a:solidFill>
                <a:latin typeface="Trebuchet MS" panose="020B0603020202020204" pitchFamily="34" charset="0"/>
              </a:rPr>
              <a:t>továbbfejlesztése</a:t>
            </a: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:</a:t>
            </a:r>
            <a:endParaRPr lang="en-US" sz="2800" b="1" u="sng" dirty="0">
              <a:solidFill>
                <a:srgbClr val="FFDB43"/>
              </a:solidFill>
              <a:latin typeface="Trebuchet MS" panose="020B0603020202020204" pitchFamily="34" charset="0"/>
            </a:endParaRP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1" dirty="0" err="1">
                <a:latin typeface="Trebuchet MS" panose="020B0603020202020204" pitchFamily="34" charset="0"/>
              </a:rPr>
              <a:t>Tervezett</a:t>
            </a:r>
            <a:r>
              <a:rPr lang="en-US" sz="2800" b="1" dirty="0">
                <a:latin typeface="Trebuchet MS" panose="020B0603020202020204" pitchFamily="34" charset="0"/>
              </a:rPr>
              <a:t> </a:t>
            </a:r>
            <a:r>
              <a:rPr lang="en-US" sz="2800" b="1" dirty="0" err="1">
                <a:latin typeface="Trebuchet MS" panose="020B0603020202020204" pitchFamily="34" charset="0"/>
              </a:rPr>
              <a:t>extrák</a:t>
            </a:r>
            <a:r>
              <a:rPr lang="en-US" sz="2800" b="1" dirty="0"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latin typeface="Trebuchet MS" panose="020B0603020202020204" pitchFamily="34" charset="0"/>
              </a:rPr>
              <a:t>hozzáadása</a:t>
            </a: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Trebuchet MS" panose="020B0603020202020204" pitchFamily="34" charset="0"/>
              </a:rPr>
              <a:t>HYPE</a:t>
            </a:r>
            <a:r>
              <a:rPr lang="en-US" sz="2800" dirty="0">
                <a:latin typeface="Trebuchet MS" panose="020B0603020202020204" pitchFamily="34" charset="0"/>
              </a:rPr>
              <a:t> </a:t>
            </a:r>
            <a:r>
              <a:rPr lang="hu-HU" sz="2800" dirty="0">
                <a:latin typeface="Trebuchet MS" panose="020B0603020202020204" pitchFamily="34" charset="0"/>
              </a:rPr>
              <a:t>kiadása</a:t>
            </a:r>
            <a:r>
              <a:rPr lang="en-US" sz="2800" dirty="0">
                <a:latin typeface="Trebuchet MS" panose="020B0603020202020204" pitchFamily="34" charset="0"/>
              </a:rPr>
              <a:t> </a:t>
            </a:r>
            <a:r>
              <a:rPr lang="en-US" sz="2800" b="1" dirty="0" err="1">
                <a:latin typeface="Trebuchet MS" panose="020B0603020202020204" pitchFamily="34" charset="0"/>
              </a:rPr>
              <a:t>androidos</a:t>
            </a:r>
            <a:r>
              <a:rPr lang="en-US" sz="2800" b="1" dirty="0"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latin typeface="Trebuchet MS" panose="020B0603020202020204" pitchFamily="34" charset="0"/>
              </a:rPr>
              <a:t>platformra</a:t>
            </a: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rebuchet MS" panose="020B0603020202020204" pitchFamily="34" charset="0"/>
            </a:endParaRPr>
          </a:p>
        </p:txBody>
      </p:sp>
      <p:pic>
        <p:nvPicPr>
          <p:cNvPr id="4" name="Kép 3" descr="A képen szöveg látható&#10;&#10;Automatikusan generált leírás">
            <a:extLst>
              <a:ext uri="{FF2B5EF4-FFF2-40B4-BE49-F238E27FC236}">
                <a16:creationId xmlns:a16="http://schemas.microsoft.com/office/drawing/2014/main" id="{47A71361-6DC9-B954-F473-4352E7AC27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0003"/>
          <a:stretch/>
        </p:blipFill>
        <p:spPr>
          <a:xfrm>
            <a:off x="2280812" y="2452995"/>
            <a:ext cx="4055269" cy="644644"/>
          </a:xfrm>
          <a:prstGeom prst="rect">
            <a:avLst/>
          </a:prstGeom>
        </p:spPr>
      </p:pic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7A841C17-AE3E-DBDC-3583-198078BAB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624" b="61379"/>
          <a:stretch/>
        </p:blipFill>
        <p:spPr>
          <a:xfrm>
            <a:off x="2280814" y="3075500"/>
            <a:ext cx="4055269" cy="644645"/>
          </a:xfrm>
          <a:prstGeom prst="rect">
            <a:avLst/>
          </a:prstGeom>
        </p:spPr>
      </p:pic>
      <p:pic>
        <p:nvPicPr>
          <p:cNvPr id="7" name="Kép 6" descr="A képen szöveg látható&#10;&#10;Automatikusan generált leírás">
            <a:extLst>
              <a:ext uri="{FF2B5EF4-FFF2-40B4-BE49-F238E27FC236}">
                <a16:creationId xmlns:a16="http://schemas.microsoft.com/office/drawing/2014/main" id="{C9DAAEAE-8DBC-3451-7FD2-B587C8E18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56" b="41447"/>
          <a:stretch/>
        </p:blipFill>
        <p:spPr>
          <a:xfrm>
            <a:off x="2280813" y="3720144"/>
            <a:ext cx="4055269" cy="644644"/>
          </a:xfrm>
          <a:prstGeom prst="rect">
            <a:avLst/>
          </a:prstGeom>
        </p:spPr>
      </p:pic>
      <p:pic>
        <p:nvPicPr>
          <p:cNvPr id="8" name="Kép 7" descr="A képen szöveg látható&#10;&#10;Automatikusan generált leírás">
            <a:extLst>
              <a:ext uri="{FF2B5EF4-FFF2-40B4-BE49-F238E27FC236}">
                <a16:creationId xmlns:a16="http://schemas.microsoft.com/office/drawing/2014/main" id="{0FBF909D-057D-E65B-220E-3FCB4B394F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418" b="20585"/>
          <a:stretch/>
        </p:blipFill>
        <p:spPr>
          <a:xfrm>
            <a:off x="2280812" y="4364788"/>
            <a:ext cx="4055269" cy="644645"/>
          </a:xfrm>
          <a:prstGeom prst="rect">
            <a:avLst/>
          </a:prstGeom>
        </p:spPr>
      </p:pic>
      <p:pic>
        <p:nvPicPr>
          <p:cNvPr id="9" name="Kép 8" descr="A képen szöveg látható&#10;&#10;Automatikusan generált leírás">
            <a:extLst>
              <a:ext uri="{FF2B5EF4-FFF2-40B4-BE49-F238E27FC236}">
                <a16:creationId xmlns:a16="http://schemas.microsoft.com/office/drawing/2014/main" id="{5BB841AF-0744-F746-9B93-E45033A5AE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121" b="-118"/>
          <a:stretch/>
        </p:blipFill>
        <p:spPr>
          <a:xfrm>
            <a:off x="2280812" y="5009431"/>
            <a:ext cx="4055269" cy="644645"/>
          </a:xfrm>
          <a:prstGeom prst="rect">
            <a:avLst/>
          </a:prstGeom>
        </p:spPr>
      </p:pic>
      <p:pic>
        <p:nvPicPr>
          <p:cNvPr id="10" name="Ábra 6" descr="Pipa egyszínű kitöltéssel">
            <a:extLst>
              <a:ext uri="{FF2B5EF4-FFF2-40B4-BE49-F238E27FC236}">
                <a16:creationId xmlns:a16="http://schemas.microsoft.com/office/drawing/2014/main" id="{13E5A622-1520-04EA-F3CA-AEE9C29E74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245776" y="5009431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13832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94942"/>
            <a:ext cx="12192001" cy="822821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 hype</a:t>
            </a:r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CHAT </a:t>
            </a:r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jelenlegi</a:t>
            </a:r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 </a:t>
            </a:r>
            <a:r>
              <a:rPr lang="hu-HU" sz="4000" b="1" dirty="0" smtClean="0">
                <a:solidFill>
                  <a:srgbClr val="FF474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!újabb!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funkciói</a:t>
            </a:r>
            <a:endParaRPr lang="hu-HU" sz="4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2493" y="5068244"/>
            <a:ext cx="1864519" cy="1866900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9ABE8ADF-2007-6CE4-73A5-C0EB04FCD507}"/>
              </a:ext>
            </a:extLst>
          </p:cNvPr>
          <p:cNvSpPr txBox="1"/>
          <p:nvPr/>
        </p:nvSpPr>
        <p:spPr>
          <a:xfrm>
            <a:off x="845389" y="1498035"/>
            <a:ext cx="6301742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US" sz="2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Index </a:t>
            </a:r>
            <a:r>
              <a:rPr lang="hu-HU" sz="2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(fő)</a:t>
            </a:r>
            <a:r>
              <a:rPr lang="en-US" sz="28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oldal</a:t>
            </a:r>
            <a:r>
              <a:rPr lang="en-US" sz="2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: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Csapat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bemutatása</a:t>
            </a:r>
            <a:endParaRPr lang="en-US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Feature-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ök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bemutatása</a:t>
            </a:r>
            <a:r>
              <a:rPr lang="hu-H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br>
              <a:rPr lang="hu-H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</a:t>
            </a:r>
            <a:r>
              <a:rPr lang="hu-HU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feature</a:t>
            </a:r>
            <a:r>
              <a:rPr lang="hu-HU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showcase</a:t>
            </a:r>
            <a:r>
              <a:rPr lang="hu-HU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)</a:t>
            </a:r>
            <a:endParaRPr lang="en-US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Proje</a:t>
            </a:r>
            <a:r>
              <a:rPr lang="hu-HU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</a:t>
            </a:r>
            <a:r>
              <a: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 </a:t>
            </a:r>
            <a:r>
              <a:rPr lang="en-US" sz="28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leírás</a:t>
            </a:r>
            <a:r>
              <a:rPr lang="hu-H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800" b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Warning</a:t>
            </a:r>
            <a:r>
              <a:rPr lang="hu-HU" sz="28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8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</a:t>
            </a:r>
            <a:r>
              <a:rPr lang="hu-HU" sz="2800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üzenet (felhívás)</a:t>
            </a:r>
            <a:r>
              <a:rPr lang="hu-H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br>
              <a:rPr lang="hu-HU" sz="2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i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ingdings" panose="05000000000000000000" pitchFamily="2" charset="2"/>
              </a:rPr>
              <a:t>(Google </a:t>
            </a:r>
            <a:r>
              <a:rPr lang="hu-HU" i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ingdings" panose="05000000000000000000" pitchFamily="2" charset="2"/>
              </a:rPr>
              <a:t>Forms</a:t>
            </a:r>
            <a:r>
              <a:rPr lang="hu-HU" i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ingdings" panose="05000000000000000000" pitchFamily="2" charset="2"/>
              </a:rPr>
              <a:t> kérdőív)</a:t>
            </a:r>
            <a:endParaRPr lang="en-US" sz="2800" i="1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8" name="Kép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89" y="5515423"/>
            <a:ext cx="10058400" cy="972541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215715290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54781"/>
            <a:ext cx="12192001" cy="822821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 hype</a:t>
            </a:r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CHAT </a:t>
            </a:r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jelenlegi</a:t>
            </a:r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 </a:t>
            </a:r>
            <a:r>
              <a:rPr lang="hu-HU" sz="4000" b="1" dirty="0" smtClean="0">
                <a:solidFill>
                  <a:srgbClr val="FF474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!újabb!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funkciói</a:t>
            </a:r>
            <a:endParaRPr lang="hu-HU" sz="4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2493" y="5068244"/>
            <a:ext cx="1864519" cy="1866900"/>
          </a:xfrm>
          <a:prstGeom prst="rect">
            <a:avLst/>
          </a:prstGeom>
        </p:spPr>
      </p:pic>
      <p:sp>
        <p:nvSpPr>
          <p:cNvPr id="7" name="Szövegdoboz 6"/>
          <p:cNvSpPr txBox="1"/>
          <p:nvPr/>
        </p:nvSpPr>
        <p:spPr>
          <a:xfrm>
            <a:off x="344709" y="1357652"/>
            <a:ext cx="6991856" cy="42088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ts val="2700"/>
              </a:lnSpc>
              <a:spcAft>
                <a:spcPts val="1800"/>
              </a:spcAft>
            </a:pPr>
            <a:r>
              <a:rPr lang="en-US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Chat</a:t>
            </a:r>
            <a:r>
              <a:rPr lang="hu-HU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felület</a:t>
            </a:r>
            <a:r>
              <a:rPr lang="en-US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:</a:t>
            </a:r>
          </a:p>
          <a:p>
            <a:pPr marL="742950" lvl="1" indent="-285750">
              <a:lnSpc>
                <a:spcPts val="27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Kontaktok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listázása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adatbázisból</a:t>
            </a:r>
            <a:endParaRPr lang="hu-HU" sz="2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742950" lvl="1" indent="-285750">
              <a:lnSpc>
                <a:spcPts val="27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000" b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Barátlista</a:t>
            </a:r>
            <a:r>
              <a:rPr lang="hu-HU" sz="2000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000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 </a:t>
            </a:r>
            <a:r>
              <a:rPr lang="hu-HU" sz="2000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</a:t>
            </a:r>
            <a:r>
              <a:rPr lang="hu-HU" sz="2000" b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összes kontakt </a:t>
            </a:r>
            <a:r>
              <a:rPr lang="hu-HU" sz="2000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 </a:t>
            </a:r>
            <a:r>
              <a:rPr lang="hu-HU" sz="2000" b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csak </a:t>
            </a: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barátok</a:t>
            </a:r>
            <a:r>
              <a:rPr lang="hu-HU" sz="2000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)</a:t>
            </a:r>
            <a:endParaRPr lang="en-US" sz="2000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742950" lvl="1" indent="-285750">
              <a:lnSpc>
                <a:spcPts val="27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Adott k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ontakt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utolsó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üzeneteinek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betöltése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742950" lvl="1" indent="-285750">
              <a:lnSpc>
                <a:spcPts val="27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Összes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eddigi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betöltése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742950" lvl="1" indent="-285750">
              <a:lnSpc>
                <a:spcPts val="27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Értesítés</a:t>
            </a:r>
            <a:r>
              <a:rPr lang="hu-HU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ek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audiovizuális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formában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742950" lvl="1" indent="-285750">
              <a:lnSpc>
                <a:spcPts val="27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küldés</a:t>
            </a:r>
            <a:r>
              <a:rPr lang="hu-H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</a:t>
            </a:r>
            <a:r>
              <a:rPr lang="en-US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fogadás</a:t>
            </a:r>
            <a:r>
              <a:rPr lang="hu-H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</a:t>
            </a:r>
            <a:r>
              <a:rPr lang="hu-H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törlés</a:t>
            </a:r>
            <a:endParaRPr lang="en-US" sz="2000" b="1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742950" lvl="1" indent="-285750">
              <a:lnSpc>
                <a:spcPts val="27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</a:t>
            </a:r>
            <a:r>
              <a:rPr lang="en-US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hossz</a:t>
            </a:r>
            <a:r>
              <a:rPr lang="hu-HU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ának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ellenőrzés</a:t>
            </a:r>
            <a:r>
              <a:rPr lang="hu-HU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742950" lvl="1" indent="-285750">
              <a:lnSpc>
                <a:spcPts val="27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Beágyazható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linkek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You</a:t>
            </a:r>
            <a:r>
              <a:rPr lang="hu-HU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ube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videók</a:t>
            </a:r>
            <a:endParaRPr lang="hu-HU" sz="2000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9" name="Kép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232" y="999887"/>
            <a:ext cx="3399338" cy="5579789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355" y="5733783"/>
            <a:ext cx="1836579" cy="845893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90148431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14959"/>
            <a:ext cx="12192001" cy="822821"/>
          </a:xfrm>
        </p:spPr>
        <p:txBody>
          <a:bodyPr>
            <a:normAutofit/>
          </a:bodyPr>
          <a:lstStyle/>
          <a:p>
            <a:pPr algn="ctr">
              <a:lnSpc>
                <a:spcPts val="2700"/>
              </a:lnSpc>
              <a:spcAft>
                <a:spcPts val="1800"/>
              </a:spcAft>
            </a:pPr>
            <a:r>
              <a:rPr lang="hu-HU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Felhasználóbarátabb</a:t>
            </a:r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</a:t>
            </a:r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megjelenés (UI fixek)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5635" y="5693928"/>
            <a:ext cx="1162587" cy="1164072"/>
          </a:xfrm>
          <a:prstGeom prst="rect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36" y="1673524"/>
            <a:ext cx="7792503" cy="3733908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640" y="1232991"/>
            <a:ext cx="3382403" cy="4614974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69015873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54781"/>
            <a:ext cx="12192001" cy="822821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 hype</a:t>
            </a:r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CHAT </a:t>
            </a:r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jelenlegi</a:t>
            </a:r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 </a:t>
            </a:r>
            <a:r>
              <a:rPr lang="hu-HU" sz="4000" b="1" dirty="0" smtClean="0">
                <a:solidFill>
                  <a:srgbClr val="FF474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!újabb!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funkciói</a:t>
            </a:r>
            <a:endParaRPr lang="hu-HU" sz="4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2493" y="5068244"/>
            <a:ext cx="1864519" cy="1866900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0930D74F-D901-43EE-E077-3A566CC3F9B5}"/>
              </a:ext>
            </a:extLst>
          </p:cNvPr>
          <p:cNvSpPr txBox="1"/>
          <p:nvPr/>
        </p:nvSpPr>
        <p:spPr>
          <a:xfrm>
            <a:off x="564228" y="1297273"/>
            <a:ext cx="6000474" cy="4947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  <a:spcAft>
                <a:spcPts val="1200"/>
              </a:spcAft>
            </a:pPr>
            <a:r>
              <a:rPr lang="en-US" sz="28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Egyebek</a:t>
            </a:r>
            <a:r>
              <a:rPr lang="en-US" sz="2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:</a:t>
            </a:r>
          </a:p>
          <a:p>
            <a:pPr marL="800100" lvl="1" indent="-342900">
              <a:lnSpc>
                <a:spcPts val="27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Egységes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navigációs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sáv</a:t>
            </a: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az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oldalakon</a:t>
            </a: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800100" lvl="1" indent="-342900">
              <a:lnSpc>
                <a:spcPts val="27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Regisztráció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800100" lvl="1" indent="-342900">
              <a:lnSpc>
                <a:spcPts val="27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</a:t>
            </a: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- és </a:t>
            </a:r>
            <a:r>
              <a:rPr lang="en-US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kijelentkezés</a:t>
            </a:r>
            <a:endParaRPr 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Animációk</a:t>
            </a: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weboldalon </a:t>
            </a:r>
            <a:b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</a:t>
            </a:r>
            <a:r>
              <a:rPr lang="hu-HU" sz="1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scroll</a:t>
            </a:r>
            <a:r>
              <a:rPr lang="hu-HU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1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animation</a:t>
            </a:r>
            <a:r>
              <a:rPr lang="hu-HU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</a:t>
            </a:r>
            <a:r>
              <a:rPr lang="hu-HU" sz="1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sidebar</a:t>
            </a:r>
            <a:r>
              <a:rPr lang="hu-HU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</a:t>
            </a:r>
            <a:r>
              <a:rPr lang="hu-HU" sz="16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navigation</a:t>
            </a:r>
            <a:r>
              <a:rPr lang="hu-HU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bar</a:t>
            </a:r>
            <a:r>
              <a:rPr lang="hu-HU" sz="16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)</a:t>
            </a:r>
          </a:p>
          <a:p>
            <a:pPr marL="800100" lvl="1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4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Integrált CHATBOT </a:t>
            </a:r>
            <a:r>
              <a:rPr lang="hu-HU" sz="3200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</a:t>
            </a: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/>
            </a:r>
            <a:b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1600" i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(.</a:t>
            </a:r>
            <a:r>
              <a:rPr lang="hu-HU" sz="1600" i="1" dirty="0" err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gif</a:t>
            </a:r>
            <a:r>
              <a:rPr lang="hu-HU" sz="1600" i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.</a:t>
            </a:r>
            <a:r>
              <a:rPr lang="hu-HU" sz="1600" i="1" dirty="0" err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say</a:t>
            </a:r>
            <a:r>
              <a:rPr lang="hu-HU" sz="1600" i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)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800100" lvl="1" indent="-342900">
              <a:lnSpc>
                <a:spcPts val="27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400" b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Responsive</a:t>
            </a:r>
            <a:r>
              <a:rPr lang="hu-HU" sz="24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Frontend </a:t>
            </a:r>
            <a:endParaRPr lang="en-US" sz="2400" b="1" dirty="0" smtClean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800100" lvl="1" indent="-342900">
              <a:lnSpc>
                <a:spcPts val="27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4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Szerver </a:t>
            </a:r>
            <a:r>
              <a:rPr lang="hu-HU" sz="24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</a:t>
            </a:r>
            <a:r>
              <a:rPr lang="hu-HU" sz="24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400" b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optimalizáció</a:t>
            </a:r>
            <a:endParaRPr lang="en-US" sz="2400" b="1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640717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96" y="122009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88" y="8300"/>
            <a:ext cx="8534401" cy="116296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terveztünk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</a:t>
            </a:r>
            <a:r>
              <a:rPr lang="hu-HU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harmadik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demóig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?</a:t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avagy</a:t>
            </a:r>
            <a:r>
              <a:rPr lang="en-US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sikerült</a:t>
            </a:r>
            <a:r>
              <a:rPr lang="en-US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elérn</a:t>
            </a:r>
            <a:r>
              <a:rPr lang="hu-HU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ünk</a:t>
            </a:r>
            <a:r>
              <a:rPr lang="hu-HU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s véghez vinnünk</a:t>
            </a:r>
            <a:endParaRPr lang="hu-HU" i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6906" y="1451275"/>
            <a:ext cx="9078912" cy="5198091"/>
          </a:xfrm>
        </p:spPr>
        <p:txBody>
          <a:bodyPr>
            <a:normAutofit/>
          </a:bodyPr>
          <a:lstStyle/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en-US" sz="2800" b="1" dirty="0" err="1">
                <a:solidFill>
                  <a:srgbClr val="FFFFFF"/>
                </a:solidFill>
              </a:rPr>
              <a:t>Alap</a:t>
            </a:r>
            <a:r>
              <a:rPr lang="en-US" sz="2800" b="1" dirty="0">
                <a:solidFill>
                  <a:srgbClr val="FFFFFF"/>
                </a:solidFill>
              </a:rPr>
              <a:t> chat fun</a:t>
            </a:r>
            <a:r>
              <a:rPr lang="hu-HU" sz="2800" b="1" dirty="0">
                <a:solidFill>
                  <a:srgbClr val="FFFFFF"/>
                </a:solidFill>
              </a:rPr>
              <a:t>k</a:t>
            </a:r>
            <a:r>
              <a:rPr lang="en-US" sz="2800" b="1" dirty="0" err="1">
                <a:solidFill>
                  <a:srgbClr val="FFFFFF"/>
                </a:solidFill>
              </a:rPr>
              <a:t>ció</a:t>
            </a:r>
            <a:r>
              <a:rPr lang="hu-HU" sz="2800" b="1" dirty="0">
                <a:solidFill>
                  <a:srgbClr val="FFFFFF"/>
                </a:solidFill>
              </a:rPr>
              <a:t>(k):</a:t>
            </a:r>
            <a:endParaRPr lang="en-US" sz="2800" b="1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Üzenetküldés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csoportosan</a:t>
            </a:r>
            <a:r>
              <a:rPr lang="en-US" sz="2400" dirty="0">
                <a:solidFill>
                  <a:schemeClr val="tx1"/>
                </a:solidFill>
              </a:rPr>
              <a:t> / </a:t>
            </a:r>
            <a:r>
              <a:rPr lang="en-US" sz="2400" dirty="0" err="1">
                <a:solidFill>
                  <a:schemeClr val="tx1"/>
                </a:solidFill>
              </a:rPr>
              <a:t>felhasználóknak</a:t>
            </a:r>
            <a:endParaRPr lang="en-US" sz="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rgbClr val="FFFFFF"/>
                </a:solidFill>
              </a:rPr>
              <a:t>Felhasználók</a:t>
            </a:r>
            <a:r>
              <a:rPr lang="hu-HU" sz="2800" dirty="0" err="1">
                <a:solidFill>
                  <a:srgbClr val="FFFFFF"/>
                </a:solidFill>
              </a:rPr>
              <a:t>ra</a:t>
            </a:r>
            <a:r>
              <a:rPr lang="hu-HU" sz="2800" dirty="0">
                <a:solidFill>
                  <a:srgbClr val="FFFFFF"/>
                </a:solidFill>
              </a:rPr>
              <a:t> vonatkozó tervek:</a:t>
            </a:r>
            <a:endParaRPr lang="en-US" sz="2800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/>
                </a:solidFill>
              </a:rPr>
              <a:t>Regisztrá</a:t>
            </a:r>
            <a:r>
              <a:rPr lang="hu-HU" sz="2400" b="1" dirty="0" err="1">
                <a:solidFill>
                  <a:schemeClr val="tx1"/>
                </a:solidFill>
              </a:rPr>
              <a:t>ció</a:t>
            </a:r>
            <a:endParaRPr lang="hu-HU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/>
                </a:solidFill>
              </a:rPr>
              <a:t>Bejelentkezés</a:t>
            </a:r>
            <a:endParaRPr lang="en-US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Felhasználók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hu-HU" sz="2400" b="1" dirty="0">
                <a:solidFill>
                  <a:schemeClr val="tx1"/>
                </a:solidFill>
              </a:rPr>
              <a:t>el</a:t>
            </a:r>
            <a:r>
              <a:rPr lang="en-US" sz="2400" b="1" dirty="0" err="1">
                <a:solidFill>
                  <a:schemeClr val="tx1"/>
                </a:solidFill>
              </a:rPr>
              <a:t>tárolása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adatbázisban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hu-HU" sz="2800" b="1" dirty="0">
                <a:solidFill>
                  <a:srgbClr val="FFFFFF"/>
                </a:solidFill>
              </a:rPr>
              <a:t>Kidolgozott</a:t>
            </a:r>
            <a:r>
              <a:rPr lang="hu-HU" sz="2800" dirty="0">
                <a:solidFill>
                  <a:srgbClr val="FFFFFF"/>
                </a:solidFill>
              </a:rPr>
              <a:t> f</a:t>
            </a:r>
            <a:r>
              <a:rPr lang="en-US" sz="2800" dirty="0" err="1">
                <a:solidFill>
                  <a:srgbClr val="FFFFFF"/>
                </a:solidFill>
              </a:rPr>
              <a:t>elhasználói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felület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E3C53BE4-EFA7-BE47-B519-E82B8E09FD1D}"/>
              </a:ext>
            </a:extLst>
          </p:cNvPr>
          <p:cNvGrpSpPr/>
          <p:nvPr/>
        </p:nvGrpSpPr>
        <p:grpSpPr>
          <a:xfrm>
            <a:off x="9209975" y="1543050"/>
            <a:ext cx="2007311" cy="4536281"/>
            <a:chOff x="9209975" y="1745711"/>
            <a:chExt cx="2007311" cy="4042160"/>
          </a:xfrm>
        </p:grpSpPr>
        <p:sp>
          <p:nvSpPr>
            <p:cNvPr id="17" name="Jobb oldali kapcsos zárójel 16">
              <a:extLst>
                <a:ext uri="{FF2B5EF4-FFF2-40B4-BE49-F238E27FC236}">
                  <a16:creationId xmlns:a16="http://schemas.microsoft.com/office/drawing/2014/main" id="{C1A613C6-168F-1DA9-B78A-C025A8238AB1}"/>
                </a:ext>
              </a:extLst>
            </p:cNvPr>
            <p:cNvSpPr/>
            <p:nvPr/>
          </p:nvSpPr>
          <p:spPr>
            <a:xfrm>
              <a:off x="9209975" y="1745711"/>
              <a:ext cx="987425" cy="4042160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" name="Szövegdoboz 17">
              <a:extLst>
                <a:ext uri="{FF2B5EF4-FFF2-40B4-BE49-F238E27FC236}">
                  <a16:creationId xmlns:a16="http://schemas.microsoft.com/office/drawing/2014/main" id="{6940742D-4985-F270-454B-2D8C72572045}"/>
                </a:ext>
              </a:extLst>
            </p:cNvPr>
            <p:cNvSpPr txBox="1"/>
            <p:nvPr/>
          </p:nvSpPr>
          <p:spPr>
            <a:xfrm rot="5400000">
              <a:off x="9512350" y="3212793"/>
              <a:ext cx="230187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MVP</a:t>
              </a:r>
              <a:endParaRPr lang="hu-HU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pic>
        <p:nvPicPr>
          <p:cNvPr id="7" name="Ábra 6" descr="Pipa egyszínű kitöltéssel">
            <a:extLst>
              <a:ext uri="{FF2B5EF4-FFF2-40B4-BE49-F238E27FC236}">
                <a16:creationId xmlns:a16="http://schemas.microsoft.com/office/drawing/2014/main" id="{13E5A622-1520-04EA-F3CA-AEE9C29E74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8770521" y="1912093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8" name="Ábra 7" descr="Pipa egyszínű kitöltéssel">
            <a:extLst>
              <a:ext uri="{FF2B5EF4-FFF2-40B4-BE49-F238E27FC236}">
                <a16:creationId xmlns:a16="http://schemas.microsoft.com/office/drawing/2014/main" id="{30482771-6B55-3220-4E05-1CA8118C2C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051320" y="3512514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9" name="Ábra 8" descr="Pipa egyszínű kitöltéssel">
            <a:extLst>
              <a:ext uri="{FF2B5EF4-FFF2-40B4-BE49-F238E27FC236}">
                <a16:creationId xmlns:a16="http://schemas.microsoft.com/office/drawing/2014/main" id="{E5B35A0F-3443-EF4B-9649-DC6DE0BAB6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320223" y="4050320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10" name="Ábra 9" descr="Pipa egyszínű kitöltéssel">
            <a:extLst>
              <a:ext uri="{FF2B5EF4-FFF2-40B4-BE49-F238E27FC236}">
                <a16:creationId xmlns:a16="http://schemas.microsoft.com/office/drawing/2014/main" id="{7D265FC5-47D0-9940-6FF1-25E535A037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730701" y="4588126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11" name="Ábra 10" descr="Pipa egyszínű kitöltéssel">
            <a:extLst>
              <a:ext uri="{FF2B5EF4-FFF2-40B4-BE49-F238E27FC236}">
                <a16:creationId xmlns:a16="http://schemas.microsoft.com/office/drawing/2014/main" id="{02C25163-8D0D-B46F-066E-C8CC55686F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037597" y="5541525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7694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9C0269-0375-2829-E4F4-9A35C5BE2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542009"/>
            <a:ext cx="6211889" cy="678081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b="1" dirty="0" err="1"/>
              <a:t>Köszönjük</a:t>
            </a:r>
            <a:r>
              <a:rPr lang="en-US" b="1" dirty="0"/>
              <a:t> </a:t>
            </a:r>
            <a:r>
              <a:rPr lang="hu-HU" b="1" dirty="0"/>
              <a:t>A FIGYELMET!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3A11DFF-4397-008D-31E9-7538594F9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775" y="5120759"/>
            <a:ext cx="2573339" cy="161925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09A3C"/>
                </a:solidFill>
              </a:rPr>
              <a:t>Kiss </a:t>
            </a:r>
            <a:r>
              <a:rPr lang="en-US" sz="2000" b="1" dirty="0" err="1">
                <a:solidFill>
                  <a:srgbClr val="F09A3C"/>
                </a:solidFill>
              </a:rPr>
              <a:t>Péter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 err="1">
                <a:solidFill>
                  <a:srgbClr val="F09A3C"/>
                </a:solidFill>
              </a:rPr>
              <a:t>Magyarcsik</a:t>
            </a:r>
            <a:r>
              <a:rPr lang="en-US" sz="2000" dirty="0">
                <a:solidFill>
                  <a:srgbClr val="F09A3C"/>
                </a:solidFill>
              </a:rPr>
              <a:t> </a:t>
            </a:r>
            <a:r>
              <a:rPr lang="en-US" sz="2000" b="1" dirty="0">
                <a:solidFill>
                  <a:srgbClr val="F09A3C"/>
                </a:solidFill>
              </a:rPr>
              <a:t>Dávid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>
                <a:solidFill>
                  <a:srgbClr val="F09A3C"/>
                </a:solidFill>
              </a:rPr>
              <a:t>Nagy </a:t>
            </a:r>
            <a:r>
              <a:rPr lang="en-US" sz="2000" b="1" dirty="0" err="1">
                <a:solidFill>
                  <a:srgbClr val="F09A3C"/>
                </a:solidFill>
              </a:rPr>
              <a:t>Balázs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>
                <a:solidFill>
                  <a:srgbClr val="F09A3C"/>
                </a:solidFill>
              </a:rPr>
              <a:t>Tóth </a:t>
            </a:r>
            <a:r>
              <a:rPr lang="en-US" sz="2000" b="1" dirty="0">
                <a:solidFill>
                  <a:srgbClr val="F09A3C"/>
                </a:solidFill>
              </a:rPr>
              <a:t>Dávid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 err="1">
                <a:solidFill>
                  <a:srgbClr val="F09A3C"/>
                </a:solidFill>
              </a:rPr>
              <a:t>Török</a:t>
            </a:r>
            <a:r>
              <a:rPr lang="en-US" sz="2000" dirty="0">
                <a:solidFill>
                  <a:srgbClr val="F09A3C"/>
                </a:solidFill>
              </a:rPr>
              <a:t> </a:t>
            </a:r>
            <a:r>
              <a:rPr lang="en-US" sz="2000" b="1" dirty="0" err="1">
                <a:solidFill>
                  <a:srgbClr val="F09A3C"/>
                </a:solidFill>
              </a:rPr>
              <a:t>Zsombor</a:t>
            </a:r>
            <a:endParaRPr lang="en-US" sz="2000" b="1" dirty="0">
              <a:solidFill>
                <a:srgbClr val="F09A3C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D7634C8-735E-F231-D24C-FAB539698129}"/>
              </a:ext>
            </a:extLst>
          </p:cNvPr>
          <p:cNvSpPr txBox="1"/>
          <p:nvPr/>
        </p:nvSpPr>
        <p:spPr>
          <a:xfrm>
            <a:off x="8704259" y="5952887"/>
            <a:ext cx="348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2022.12.11 – </a:t>
            </a:r>
            <a:r>
              <a:rPr lang="en-US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Dusza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Workshop</a:t>
            </a:r>
            <a:endParaRPr lang="hu-HU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42040A0-7E46-57A8-AF35-3C8EA1F1C886}"/>
              </a:ext>
            </a:extLst>
          </p:cNvPr>
          <p:cNvSpPr txBox="1"/>
          <p:nvPr/>
        </p:nvSpPr>
        <p:spPr>
          <a:xfrm>
            <a:off x="684211" y="1220090"/>
            <a:ext cx="7269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all" dirty="0"/>
              <a:t>-</a:t>
            </a:r>
            <a:r>
              <a:rPr lang="hu-HU" sz="2400" cap="all" dirty="0"/>
              <a:t> </a:t>
            </a:r>
            <a:r>
              <a:rPr lang="en-US" sz="2400" cap="all" dirty="0"/>
              <a:t>a </a:t>
            </a:r>
            <a:r>
              <a:rPr lang="en-US" sz="2400" cap="all" dirty="0" err="1"/>
              <a:t>dusza</a:t>
            </a:r>
            <a:r>
              <a:rPr lang="en-US" sz="2400" cap="all" dirty="0"/>
              <a:t> workshop </a:t>
            </a:r>
            <a:r>
              <a:rPr lang="en-US" sz="2400" cap="all" dirty="0" err="1"/>
              <a:t>első</a:t>
            </a:r>
            <a:r>
              <a:rPr lang="en-US" sz="2400" cap="all" dirty="0"/>
              <a:t> </a:t>
            </a:r>
            <a:r>
              <a:rPr lang="en-US" i="1" cap="all" dirty="0" err="1"/>
              <a:t>és</a:t>
            </a:r>
            <a:r>
              <a:rPr lang="en-US" i="1" cap="all" dirty="0"/>
              <a:t> </a:t>
            </a:r>
            <a:r>
              <a:rPr lang="en-US" i="1" cap="all" dirty="0" err="1"/>
              <a:t>egyetlen</a:t>
            </a:r>
            <a:r>
              <a:rPr lang="en-US" i="1" cap="all" dirty="0"/>
              <a:t> </a:t>
            </a:r>
            <a:r>
              <a:rPr lang="en-US" sz="2400" cap="all" dirty="0" err="1"/>
              <a:t>csapata</a:t>
            </a:r>
            <a:endParaRPr lang="hu-HU" sz="2400" cap="all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F7A6987-41F8-DC30-20AC-55729E448AFE}"/>
              </a:ext>
            </a:extLst>
          </p:cNvPr>
          <p:cNvSpPr txBox="1"/>
          <p:nvPr/>
        </p:nvSpPr>
        <p:spPr>
          <a:xfrm>
            <a:off x="8704260" y="6216789"/>
            <a:ext cx="3487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800" b="1" dirty="0" err="1">
                <a:ln w="3175" cmpd="sng"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j-ea"/>
                <a:cs typeface="+mj-cs"/>
              </a:rPr>
              <a:t>KapOS</a:t>
            </a:r>
            <a:endParaRPr lang="hu-HU" sz="2800" b="1" dirty="0">
              <a:ln w="3175" cmpd="sng">
                <a:noFill/>
              </a:ln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+mj-ea"/>
              <a:cs typeface="+mj-cs"/>
            </a:endParaRPr>
          </a:p>
        </p:txBody>
      </p:sp>
      <p:pic>
        <p:nvPicPr>
          <p:cNvPr id="7" name="Kép 6" descr="A képen szöveg látható&#10;&#10;Automatikusan generált leírás">
            <a:extLst>
              <a:ext uri="{FF2B5EF4-FFF2-40B4-BE49-F238E27FC236}">
                <a16:creationId xmlns:a16="http://schemas.microsoft.com/office/drawing/2014/main" id="{3BAF350F-C55C-FA29-73DE-DB1A387D7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2390" y="0"/>
            <a:ext cx="1679610" cy="1681755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2C77D0DA-2433-1036-766F-A1E76B518512}"/>
              </a:ext>
            </a:extLst>
          </p:cNvPr>
          <p:cNvSpPr txBox="1"/>
          <p:nvPr/>
        </p:nvSpPr>
        <p:spPr>
          <a:xfrm>
            <a:off x="2056604" y="6296048"/>
            <a:ext cx="72691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Presentation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Skeleton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– </a:t>
            </a:r>
            <a:r>
              <a:rPr lang="hu-HU" sz="1400" b="1" i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Magyarcsik</a:t>
            </a:r>
            <a:r>
              <a:rPr lang="hu-HU" sz="1400" b="1" i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Dávid</a:t>
            </a:r>
          </a:p>
          <a:p>
            <a:pPr algn="ctr"/>
            <a:r>
              <a:rPr lang="hu-HU" sz="1400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Presentation</a:t>
            </a:r>
            <a:r>
              <a:rPr lang="hu-HU" sz="1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Design +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Ideas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+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Implementation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– </a:t>
            </a:r>
            <a:r>
              <a:rPr lang="hu-HU" sz="1400" b="1" i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Magyarcsik</a:t>
            </a:r>
            <a:r>
              <a:rPr lang="hu-HU" sz="1400" b="1" i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Dávid</a:t>
            </a:r>
          </a:p>
        </p:txBody>
      </p:sp>
    </p:spTree>
    <p:extLst>
      <p:ext uri="{BB962C8B-B14F-4D97-AF65-F5344CB8AC3E}">
        <p14:creationId xmlns:p14="http://schemas.microsoft.com/office/powerpoint/2010/main" val="386722406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870</TotalTime>
  <Words>200</Words>
  <Application>Microsoft Office PowerPoint</Application>
  <PresentationFormat>Szélesvásznú</PresentationFormat>
  <Paragraphs>57</Paragraphs>
  <Slides>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5" baseType="lpstr">
      <vt:lpstr>Arial</vt:lpstr>
      <vt:lpstr>Century Gothic</vt:lpstr>
      <vt:lpstr>Trebuchet MS</vt:lpstr>
      <vt:lpstr>Webdings</vt:lpstr>
      <vt:lpstr>Wingdings</vt:lpstr>
      <vt:lpstr>Wingdings 3</vt:lpstr>
      <vt:lpstr>Szelet</vt:lpstr>
      <vt:lpstr>Dusza workshop 2022-23 kapos</vt:lpstr>
      <vt:lpstr>Mit terveztünk a harmadik demóig?</vt:lpstr>
      <vt:lpstr>a hype CHAT jelenlegi és !újabb! funkciói</vt:lpstr>
      <vt:lpstr>a hype CHAT jelenlegi és !újabb! funkciói</vt:lpstr>
      <vt:lpstr>Felhasználóbarátabb  megjelenés (UI fixek)</vt:lpstr>
      <vt:lpstr>a hype CHAT jelenlegi és !újabb! funkciói</vt:lpstr>
      <vt:lpstr>Mit terveztünk a harmadik demóig? avagy mit sikerült elérnünk, s véghez vinnünk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Dávid Tóth</dc:creator>
  <cp:lastModifiedBy>admin</cp:lastModifiedBy>
  <cp:revision>75</cp:revision>
  <dcterms:created xsi:type="dcterms:W3CDTF">2022-10-20T08:53:19Z</dcterms:created>
  <dcterms:modified xsi:type="dcterms:W3CDTF">2023-02-02T13:10:38Z</dcterms:modified>
</cp:coreProperties>
</file>

<file path=docProps/thumbnail.jpeg>
</file>